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Nunito Sans Regular" charset="1" panose="00000500000000000000"/>
      <p:regular r:id="rId16"/>
    </p:embeddedFont>
    <p:embeddedFont>
      <p:font typeface="Montserrat Classic" charset="1" panose="00000500000000000000"/>
      <p:regular r:id="rId17"/>
    </p:embeddedFont>
    <p:embeddedFont>
      <p:font typeface="Montserrat" charset="1" panose="00000500000000000000"/>
      <p:regular r:id="rId18"/>
    </p:embeddedFont>
    <p:embeddedFont>
      <p:font typeface="Montserrat Bold" charset="1" panose="00000600000000000000"/>
      <p:regular r:id="rId19"/>
    </p:embeddedFont>
    <p:embeddedFont>
      <p:font typeface="Nunito Sans Regular Bold" charset="1" panose="000007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https://www.instagram.com/theriskpartners/" TargetMode="External" Type="http://schemas.openxmlformats.org/officeDocument/2006/relationships/hyperlink"/><Relationship Id="rId6" Target="../media/image14.png" Type="http://schemas.openxmlformats.org/officeDocument/2006/relationships/image"/><Relationship Id="rId7" Target="https://twitter.com/theriskpartners" TargetMode="External" Type="http://schemas.openxmlformats.org/officeDocument/2006/relationships/hyperlink"/><Relationship Id="rId8" Target="../media/image15.png" Type="http://schemas.openxmlformats.org/officeDocument/2006/relationships/image"/><Relationship Id="rId9" Target="https://www.linkedin.com/company/theriskpartners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250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645286" y="7150026"/>
            <a:ext cx="6997428" cy="963810"/>
            <a:chOff x="0" y="0"/>
            <a:chExt cx="9329903" cy="1285080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9329903" cy="1285080"/>
              <a:chOff x="0" y="0"/>
              <a:chExt cx="13895176" cy="191389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3895177" cy="1913890"/>
              </a:xfrm>
              <a:custGeom>
                <a:avLst/>
                <a:gdLst/>
                <a:ahLst/>
                <a:cxnLst/>
                <a:rect r="r" b="b" t="t" l="l"/>
                <a:pathLst>
                  <a:path h="1913890" w="13895177">
                    <a:moveTo>
                      <a:pt x="1377071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770716" y="0"/>
                    </a:lnTo>
                    <a:cubicBezTo>
                      <a:pt x="13839296" y="0"/>
                      <a:pt x="13895177" y="55880"/>
                      <a:pt x="13895177" y="124460"/>
                    </a:cubicBezTo>
                    <a:lnTo>
                      <a:pt x="13895177" y="1789430"/>
                    </a:lnTo>
                    <a:cubicBezTo>
                      <a:pt x="13895177" y="1858010"/>
                      <a:pt x="13839296" y="1913890"/>
                      <a:pt x="13770716" y="1913890"/>
                    </a:cubicBezTo>
                    <a:close/>
                  </a:path>
                </a:pathLst>
              </a:custGeom>
              <a:solidFill>
                <a:srgbClr val="5271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736821" y="300286"/>
              <a:ext cx="7856261" cy="6749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5"/>
                </a:lnSpc>
                <a:spcBef>
                  <a:spcPct val="0"/>
                </a:spcBef>
              </a:pPr>
              <a:r>
                <a:rPr lang="en-US" sz="3046" spc="91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www.theriskpartners.com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5645286" y="3213973"/>
            <a:ext cx="6997428" cy="3936053"/>
          </a:xfrm>
          <a:custGeom>
            <a:avLst/>
            <a:gdLst/>
            <a:ahLst/>
            <a:cxnLst/>
            <a:rect r="r" b="b" t="t" l="l"/>
            <a:pathLst>
              <a:path h="3936053" w="6997428">
                <a:moveTo>
                  <a:pt x="0" y="0"/>
                </a:moveTo>
                <a:lnTo>
                  <a:pt x="6997428" y="0"/>
                </a:lnTo>
                <a:lnTo>
                  <a:pt x="6997428" y="3936053"/>
                </a:lnTo>
                <a:lnTo>
                  <a:pt x="0" y="3936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7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2570492" y="332884"/>
            <a:ext cx="4555690" cy="9258300"/>
            <a:chOff x="0" y="0"/>
            <a:chExt cx="5001260" cy="101638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00993" cy="10163632"/>
            </a:xfrm>
            <a:custGeom>
              <a:avLst/>
              <a:gdLst/>
              <a:ahLst/>
              <a:cxnLst/>
              <a:rect r="r" b="b" t="t" l="l"/>
              <a:pathLst>
                <a:path h="10163632" w="5000993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t="0" r="-45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38760" y="288798"/>
              <a:ext cx="4330776" cy="9398000"/>
            </a:xfrm>
            <a:custGeom>
              <a:avLst/>
              <a:gdLst/>
              <a:ahLst/>
              <a:cxnLst/>
              <a:rect r="r" b="b" t="t" l="l"/>
              <a:pathLst>
                <a:path h="9398000" w="4330776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10308" t="0" r="-10308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263964" y="2869866"/>
            <a:ext cx="5995336" cy="3067552"/>
            <a:chOff x="0" y="0"/>
            <a:chExt cx="7993782" cy="4090069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312747" y="2294244"/>
              <a:ext cx="7681035" cy="1795825"/>
              <a:chOff x="0" y="0"/>
              <a:chExt cx="12446330" cy="2909951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2446331" cy="2909951"/>
              </a:xfrm>
              <a:custGeom>
                <a:avLst/>
                <a:gdLst/>
                <a:ahLst/>
                <a:cxnLst/>
                <a:rect r="r" b="b" t="t" l="l"/>
                <a:pathLst>
                  <a:path h="2909951" w="12446331">
                    <a:moveTo>
                      <a:pt x="12321870" y="2909951"/>
                    </a:moveTo>
                    <a:lnTo>
                      <a:pt x="124460" y="2909951"/>
                    </a:lnTo>
                    <a:cubicBezTo>
                      <a:pt x="55880" y="2909951"/>
                      <a:pt x="0" y="2854071"/>
                      <a:pt x="0" y="27854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321870" y="0"/>
                    </a:lnTo>
                    <a:cubicBezTo>
                      <a:pt x="12390451" y="0"/>
                      <a:pt x="12446331" y="55880"/>
                      <a:pt x="12446331" y="124460"/>
                    </a:cubicBezTo>
                    <a:lnTo>
                      <a:pt x="12446331" y="2785491"/>
                    </a:lnTo>
                    <a:cubicBezTo>
                      <a:pt x="12446331" y="2854071"/>
                      <a:pt x="12390451" y="2909951"/>
                      <a:pt x="12321870" y="29099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312747" y="0"/>
              <a:ext cx="7681035" cy="1795825"/>
              <a:chOff x="0" y="0"/>
              <a:chExt cx="12446330" cy="2909951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2446331" cy="2909951"/>
              </a:xfrm>
              <a:custGeom>
                <a:avLst/>
                <a:gdLst/>
                <a:ahLst/>
                <a:cxnLst/>
                <a:rect r="r" b="b" t="t" l="l"/>
                <a:pathLst>
                  <a:path h="2909951" w="12446331">
                    <a:moveTo>
                      <a:pt x="12321870" y="2909951"/>
                    </a:moveTo>
                    <a:lnTo>
                      <a:pt x="124460" y="2909951"/>
                    </a:lnTo>
                    <a:cubicBezTo>
                      <a:pt x="55880" y="2909951"/>
                      <a:pt x="0" y="2854071"/>
                      <a:pt x="0" y="27854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321870" y="0"/>
                    </a:lnTo>
                    <a:cubicBezTo>
                      <a:pt x="12390451" y="0"/>
                      <a:pt x="12446331" y="55880"/>
                      <a:pt x="12446331" y="124460"/>
                    </a:cubicBezTo>
                    <a:lnTo>
                      <a:pt x="12446331" y="2785491"/>
                    </a:lnTo>
                    <a:cubicBezTo>
                      <a:pt x="12446331" y="2854071"/>
                      <a:pt x="12390451" y="2909951"/>
                      <a:pt x="12321870" y="29099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1150109" y="2878084"/>
              <a:ext cx="6135516" cy="5805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751"/>
                </a:lnSpc>
                <a:spcBef>
                  <a:spcPct val="0"/>
                </a:spcBef>
              </a:pPr>
              <a:r>
                <a:rPr lang="en-US" sz="2679">
                  <a:solidFill>
                    <a:srgbClr val="5271FF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contact@theriskpartners.com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583905"/>
              <a:ext cx="6846869" cy="5803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749"/>
                </a:lnSpc>
                <a:spcBef>
                  <a:spcPct val="0"/>
                </a:spcBef>
              </a:pPr>
              <a:r>
                <a:rPr lang="en-US" sz="2678">
                  <a:solidFill>
                    <a:srgbClr val="5271FF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www.theriskpartners.com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1498524" y="6418545"/>
            <a:ext cx="5760776" cy="1346869"/>
            <a:chOff x="0" y="0"/>
            <a:chExt cx="7681035" cy="1795825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7681035" cy="1795825"/>
              <a:chOff x="0" y="0"/>
              <a:chExt cx="12446330" cy="290995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2446331" cy="2909951"/>
              </a:xfrm>
              <a:custGeom>
                <a:avLst/>
                <a:gdLst/>
                <a:ahLst/>
                <a:cxnLst/>
                <a:rect r="r" b="b" t="t" l="l"/>
                <a:pathLst>
                  <a:path h="2909951" w="12446331">
                    <a:moveTo>
                      <a:pt x="12321870" y="2909951"/>
                    </a:moveTo>
                    <a:lnTo>
                      <a:pt x="124460" y="2909951"/>
                    </a:lnTo>
                    <a:cubicBezTo>
                      <a:pt x="55880" y="2909951"/>
                      <a:pt x="0" y="2854071"/>
                      <a:pt x="0" y="278549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321870" y="0"/>
                    </a:lnTo>
                    <a:cubicBezTo>
                      <a:pt x="12390451" y="0"/>
                      <a:pt x="12446331" y="55880"/>
                      <a:pt x="12446331" y="124460"/>
                    </a:cubicBezTo>
                    <a:lnTo>
                      <a:pt x="12446331" y="2785491"/>
                    </a:lnTo>
                    <a:cubicBezTo>
                      <a:pt x="12446331" y="2854071"/>
                      <a:pt x="12390451" y="2909951"/>
                      <a:pt x="12321870" y="290995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Freeform 15" id="15">
              <a:hlinkClick r:id="rId5" tooltip="https://www.instagram.com/theriskpartners/"/>
            </p:cNvPr>
            <p:cNvSpPr/>
            <p:nvPr/>
          </p:nvSpPr>
          <p:spPr>
            <a:xfrm flipH="false" flipV="false" rot="0">
              <a:off x="653716" y="166124"/>
              <a:ext cx="1500786" cy="1463577"/>
            </a:xfrm>
            <a:custGeom>
              <a:avLst/>
              <a:gdLst/>
              <a:ahLst/>
              <a:cxnLst/>
              <a:rect r="r" b="b" t="t" l="l"/>
              <a:pathLst>
                <a:path h="1463577" w="1500786">
                  <a:moveTo>
                    <a:pt x="0" y="0"/>
                  </a:moveTo>
                  <a:lnTo>
                    <a:pt x="1500786" y="0"/>
                  </a:lnTo>
                  <a:lnTo>
                    <a:pt x="1500786" y="1463577"/>
                  </a:lnTo>
                  <a:lnTo>
                    <a:pt x="0" y="14635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sp>
        <p:nvSpPr>
          <p:cNvPr name="Freeform 16" id="16">
            <a:hlinkClick r:id="rId7" tooltip="https://twitter.com/theriskpartners"/>
          </p:cNvPr>
          <p:cNvSpPr/>
          <p:nvPr/>
        </p:nvSpPr>
        <p:spPr>
          <a:xfrm flipH="false" flipV="false" rot="0">
            <a:off x="13775212" y="6518464"/>
            <a:ext cx="1207400" cy="1147030"/>
          </a:xfrm>
          <a:custGeom>
            <a:avLst/>
            <a:gdLst/>
            <a:ahLst/>
            <a:cxnLst/>
            <a:rect r="r" b="b" t="t" l="l"/>
            <a:pathLst>
              <a:path h="1147030" w="1207400">
                <a:moveTo>
                  <a:pt x="0" y="0"/>
                </a:moveTo>
                <a:lnTo>
                  <a:pt x="1207400" y="0"/>
                </a:lnTo>
                <a:lnTo>
                  <a:pt x="1207400" y="1147030"/>
                </a:lnTo>
                <a:lnTo>
                  <a:pt x="0" y="11470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>
            <a:hlinkClick r:id="rId9" tooltip="https://www.linkedin.com/company/theriskpartners"/>
          </p:cNvPr>
          <p:cNvSpPr/>
          <p:nvPr/>
        </p:nvSpPr>
        <p:spPr>
          <a:xfrm flipH="false" flipV="false" rot="0">
            <a:off x="15737893" y="6518464"/>
            <a:ext cx="1147030" cy="1147030"/>
          </a:xfrm>
          <a:custGeom>
            <a:avLst/>
            <a:gdLst/>
            <a:ahLst/>
            <a:cxnLst/>
            <a:rect r="r" b="b" t="t" l="l"/>
            <a:pathLst>
              <a:path h="1147030" w="1147030">
                <a:moveTo>
                  <a:pt x="0" y="0"/>
                </a:moveTo>
                <a:lnTo>
                  <a:pt x="1147030" y="0"/>
                </a:lnTo>
                <a:lnTo>
                  <a:pt x="1147030" y="1147030"/>
                </a:lnTo>
                <a:lnTo>
                  <a:pt x="0" y="11470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9398590" y="504458"/>
            <a:ext cx="7860710" cy="1492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226"/>
              </a:lnSpc>
              <a:spcBef>
                <a:spcPct val="0"/>
              </a:spcBef>
            </a:pPr>
            <a:r>
              <a:rPr lang="en-US" sz="8732">
                <a:solidFill>
                  <a:srgbClr val="F8F8F8"/>
                </a:solidFill>
                <a:latin typeface="Nunito Sans Regular"/>
                <a:ea typeface="Nunito Sans Regular"/>
                <a:cs typeface="Nunito Sans Regular"/>
                <a:sym typeface="Nunito Sans Regular"/>
              </a:rPr>
              <a:t>CONTACT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075348" y="9266064"/>
            <a:ext cx="535446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0542" y="1688639"/>
            <a:ext cx="9019699" cy="2208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5"/>
              </a:lnSpc>
            </a:pPr>
            <a:r>
              <a:rPr lang="en-US" sz="4469">
                <a:solidFill>
                  <a:srgbClr val="5271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"Trusted Partners in Global Risk, Compliance &amp; Governance Recruitment"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-927959" y="5143500"/>
            <a:ext cx="19215959" cy="6260035"/>
            <a:chOff x="0" y="0"/>
            <a:chExt cx="41516658" cy="135249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516657" cy="13524993"/>
            </a:xfrm>
            <a:custGeom>
              <a:avLst/>
              <a:gdLst/>
              <a:ahLst/>
              <a:cxnLst/>
              <a:rect r="r" b="b" t="t" l="l"/>
              <a:pathLst>
                <a:path h="13524993" w="41516657">
                  <a:moveTo>
                    <a:pt x="41392199" y="13524993"/>
                  </a:moveTo>
                  <a:lnTo>
                    <a:pt x="124460" y="13524993"/>
                  </a:lnTo>
                  <a:cubicBezTo>
                    <a:pt x="55880" y="13524993"/>
                    <a:pt x="0" y="13469113"/>
                    <a:pt x="0" y="1340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392199" y="0"/>
                  </a:lnTo>
                  <a:cubicBezTo>
                    <a:pt x="41460778" y="0"/>
                    <a:pt x="41516657" y="55880"/>
                    <a:pt x="41516657" y="124460"/>
                  </a:cubicBezTo>
                  <a:lnTo>
                    <a:pt x="41516657" y="13400534"/>
                  </a:lnTo>
                  <a:cubicBezTo>
                    <a:pt x="41516657" y="13469113"/>
                    <a:pt x="41460778" y="13524993"/>
                    <a:pt x="41392199" y="13524993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30542" y="6102991"/>
            <a:ext cx="10546182" cy="2619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5"/>
              </a:lnSpc>
            </a:pPr>
            <a:r>
              <a:rPr lang="en-US" sz="37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Risk Partners, are a boutique Headhunter, focused on the</a:t>
            </a:r>
          </a:p>
          <a:p>
            <a:pPr algn="l">
              <a:lnSpc>
                <a:spcPts val="5255"/>
              </a:lnSpc>
              <a:spcBef>
                <a:spcPct val="0"/>
              </a:spcBef>
            </a:pPr>
            <a:r>
              <a:rPr lang="en-US" sz="37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delivery of talent within the Risk, Compliance and Governance space.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728182" y="9191625"/>
            <a:ext cx="531118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880741" y="0"/>
            <a:ext cx="8407259" cy="10287000"/>
          </a:xfrm>
          <a:custGeom>
            <a:avLst/>
            <a:gdLst/>
            <a:ahLst/>
            <a:cxnLst/>
            <a:rect r="r" b="b" t="t" l="l"/>
            <a:pathLst>
              <a:path h="10287000" w="8407259">
                <a:moveTo>
                  <a:pt x="0" y="0"/>
                </a:moveTo>
                <a:lnTo>
                  <a:pt x="8407259" y="0"/>
                </a:lnTo>
                <a:lnTo>
                  <a:pt x="84072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32" r="0" b="-2732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918682" y="9382125"/>
            <a:ext cx="531118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284688"/>
            <a:ext cx="4774933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INTRODUCTION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43500"/>
            <a:ext cx="19215959" cy="7466343"/>
            <a:chOff x="0" y="0"/>
            <a:chExt cx="41516658" cy="161312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516657" cy="16131259"/>
            </a:xfrm>
            <a:custGeom>
              <a:avLst/>
              <a:gdLst/>
              <a:ahLst/>
              <a:cxnLst/>
              <a:rect r="r" b="b" t="t" l="l"/>
              <a:pathLst>
                <a:path h="16131259" w="41516657">
                  <a:moveTo>
                    <a:pt x="41392199" y="16131259"/>
                  </a:moveTo>
                  <a:lnTo>
                    <a:pt x="124460" y="16131259"/>
                  </a:lnTo>
                  <a:cubicBezTo>
                    <a:pt x="55880" y="16131259"/>
                    <a:pt x="0" y="16075378"/>
                    <a:pt x="0" y="16006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392199" y="0"/>
                  </a:lnTo>
                  <a:cubicBezTo>
                    <a:pt x="41460778" y="0"/>
                    <a:pt x="41516657" y="55880"/>
                    <a:pt x="41516657" y="124460"/>
                  </a:cubicBezTo>
                  <a:lnTo>
                    <a:pt x="41516657" y="16006798"/>
                  </a:lnTo>
                  <a:cubicBezTo>
                    <a:pt x="41516657" y="16075378"/>
                    <a:pt x="41460778" y="16131259"/>
                    <a:pt x="41392199" y="16131259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6729075" y="9191625"/>
            <a:ext cx="529332" cy="1186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</a:p>
          <a:p>
            <a:pPr algn="ctr">
              <a:lnSpc>
                <a:spcPts val="475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561605" y="6001574"/>
            <a:ext cx="16726395" cy="3515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6"/>
              </a:lnSpc>
            </a:pPr>
            <a:r>
              <a:rPr lang="en-US" sz="332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 work in partnership with our clients across the spectrum of Financial Services &amp; Commodities Trading.  </a:t>
            </a:r>
          </a:p>
          <a:p>
            <a:pPr algn="l">
              <a:lnSpc>
                <a:spcPts val="4656"/>
              </a:lnSpc>
            </a:pPr>
          </a:p>
          <a:p>
            <a:pPr algn="l">
              <a:lnSpc>
                <a:spcPts val="4656"/>
              </a:lnSpc>
            </a:pPr>
            <a:r>
              <a:rPr lang="en-US" sz="332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</a:t>
            </a:r>
            <a:r>
              <a:rPr lang="en-US" sz="332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This includes Banking, Asset &amp; Investment Management, Consulting and Fintech)</a:t>
            </a:r>
          </a:p>
          <a:p>
            <a:pPr algn="l">
              <a:lnSpc>
                <a:spcPts val="4656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8288000" cy="5143500"/>
          </a:xfrm>
          <a:custGeom>
            <a:avLst/>
            <a:gdLst/>
            <a:ahLst/>
            <a:cxnLst/>
            <a:rect r="r" b="b" t="t" l="l"/>
            <a:pathLst>
              <a:path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712" r="0" b="-4083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66129" y="284688"/>
            <a:ext cx="8782602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CLIENTS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7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455827" y="1460824"/>
            <a:ext cx="6271517" cy="4822836"/>
            <a:chOff x="0" y="0"/>
            <a:chExt cx="8362023" cy="6430448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036895"/>
              <a:ext cx="8362023" cy="53935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C</a:t>
              </a: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redit Risk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Market Risk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Operational Risk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Quantitative Risk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Enterprise Risk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Technology Risk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Cyber Security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Information Security</a:t>
              </a:r>
            </a:p>
            <a:p>
              <a:pPr algn="l">
                <a:lnSpc>
                  <a:spcPts val="3630"/>
                </a:lnSpc>
                <a:spcBef>
                  <a:spcPct val="0"/>
                </a:spcBef>
              </a:pPr>
              <a:r>
                <a:rPr lang="en-US" sz="2593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Business Resilience / Business Continuity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-57150"/>
              <a:ext cx="8362023" cy="6219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33"/>
                </a:lnSpc>
                <a:spcBef>
                  <a:spcPct val="0"/>
                </a:spcBef>
              </a:pPr>
              <a:r>
                <a:rPr lang="en-US" sz="2809">
                  <a:solidFill>
                    <a:srgbClr val="FFFFFF"/>
                  </a:solidFill>
                  <a:latin typeface="Nunito Sans Regular Bold"/>
                  <a:ea typeface="Nunito Sans Regular Bold"/>
                  <a:cs typeface="Nunito Sans Regular Bold"/>
                  <a:sym typeface="Nunito Sans Regular Bold"/>
                </a:rPr>
                <a:t>RISK MANAGEMENT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731927" y="410537"/>
            <a:ext cx="7300580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CORE EXPERTISE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716722" y="9191625"/>
            <a:ext cx="822106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0" y="0"/>
            <a:ext cx="9780663" cy="10287000"/>
          </a:xfrm>
          <a:custGeom>
            <a:avLst/>
            <a:gdLst/>
            <a:ahLst/>
            <a:cxnLst/>
            <a:rect r="r" b="b" t="t" l="l"/>
            <a:pathLst>
              <a:path h="10287000" w="9780663">
                <a:moveTo>
                  <a:pt x="0" y="0"/>
                </a:moveTo>
                <a:lnTo>
                  <a:pt x="9780663" y="0"/>
                </a:lnTo>
                <a:lnTo>
                  <a:pt x="97806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064" t="0" r="-2170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1455827" y="6837411"/>
            <a:ext cx="5671949" cy="3420091"/>
            <a:chOff x="0" y="0"/>
            <a:chExt cx="7562598" cy="4560121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023026"/>
              <a:ext cx="7562598" cy="35370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84"/>
                </a:lnSpc>
              </a:pPr>
              <a:r>
                <a:rPr lang="en-US" sz="2560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Advisory</a:t>
              </a:r>
            </a:p>
            <a:p>
              <a:pPr algn="l">
                <a:lnSpc>
                  <a:spcPts val="3584"/>
                </a:lnSpc>
              </a:pPr>
              <a:r>
                <a:rPr lang="en-US" sz="2560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Financial Crime </a:t>
              </a:r>
            </a:p>
            <a:p>
              <a:pPr algn="l">
                <a:lnSpc>
                  <a:spcPts val="3584"/>
                </a:lnSpc>
              </a:pPr>
              <a:r>
                <a:rPr lang="en-US" sz="2560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Regulatory Compliance </a:t>
              </a:r>
            </a:p>
            <a:p>
              <a:pPr algn="l">
                <a:lnSpc>
                  <a:spcPts val="3584"/>
                </a:lnSpc>
              </a:pPr>
              <a:r>
                <a:rPr lang="en-US" sz="2560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Monitoring</a:t>
              </a:r>
            </a:p>
            <a:p>
              <a:pPr algn="l">
                <a:lnSpc>
                  <a:spcPts val="3584"/>
                </a:lnSpc>
              </a:pPr>
              <a:r>
                <a:rPr lang="en-US" sz="2560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Generalist Compliance</a:t>
              </a:r>
            </a:p>
            <a:p>
              <a:pPr algn="l">
                <a:lnSpc>
                  <a:spcPts val="3584"/>
                </a:lnSpc>
                <a:spcBef>
                  <a:spcPct val="0"/>
                </a:spcBef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47625"/>
              <a:ext cx="7562598" cy="6051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883"/>
                </a:lnSpc>
                <a:spcBef>
                  <a:spcPct val="0"/>
                </a:spcBef>
              </a:pPr>
              <a:r>
                <a:rPr lang="en-US" sz="2773">
                  <a:solidFill>
                    <a:srgbClr val="FFFFFF"/>
                  </a:solidFill>
                  <a:latin typeface="Nunito Sans Regular Bold"/>
                  <a:ea typeface="Nunito Sans Regular Bold"/>
                  <a:cs typeface="Nunito Sans Regular Bold"/>
                  <a:sym typeface="Nunito Sans Regular Bold"/>
                </a:rPr>
                <a:t>COMPLIANCE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8262" y="3371208"/>
            <a:ext cx="19215959" cy="7161099"/>
            <a:chOff x="0" y="0"/>
            <a:chExt cx="41516658" cy="1547176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516657" cy="15471769"/>
            </a:xfrm>
            <a:custGeom>
              <a:avLst/>
              <a:gdLst/>
              <a:ahLst/>
              <a:cxnLst/>
              <a:rect r="r" b="b" t="t" l="l"/>
              <a:pathLst>
                <a:path h="15471769" w="41516657">
                  <a:moveTo>
                    <a:pt x="41392199" y="15471769"/>
                  </a:moveTo>
                  <a:lnTo>
                    <a:pt x="124460" y="15471769"/>
                  </a:lnTo>
                  <a:cubicBezTo>
                    <a:pt x="55880" y="15471769"/>
                    <a:pt x="0" y="15415888"/>
                    <a:pt x="0" y="153473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392199" y="0"/>
                  </a:lnTo>
                  <a:cubicBezTo>
                    <a:pt x="41460778" y="0"/>
                    <a:pt x="41516657" y="55880"/>
                    <a:pt x="41516657" y="124460"/>
                  </a:cubicBezTo>
                  <a:lnTo>
                    <a:pt x="41516657" y="15347308"/>
                  </a:lnTo>
                  <a:cubicBezTo>
                    <a:pt x="41516657" y="15415888"/>
                    <a:pt x="41460778" y="15471769"/>
                    <a:pt x="41392199" y="15471769"/>
                  </a:cubicBez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144000" y="0"/>
            <a:ext cx="9883698" cy="10532307"/>
          </a:xfrm>
          <a:custGeom>
            <a:avLst/>
            <a:gdLst/>
            <a:ahLst/>
            <a:cxnLst/>
            <a:rect r="r" b="b" t="t" l="l"/>
            <a:pathLst>
              <a:path h="10532307" w="9883698">
                <a:moveTo>
                  <a:pt x="0" y="0"/>
                </a:moveTo>
                <a:lnTo>
                  <a:pt x="9883698" y="0"/>
                </a:lnTo>
                <a:lnTo>
                  <a:pt x="9883698" y="10532307"/>
                </a:lnTo>
                <a:lnTo>
                  <a:pt x="0" y="105323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799" t="0" r="-25034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6726991" y="9191625"/>
            <a:ext cx="768059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05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1398" y="410537"/>
            <a:ext cx="6684921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WHERE WE OPERATE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61398" y="2046739"/>
            <a:ext cx="8782602" cy="10802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76"/>
              </a:lnSpc>
              <a:spcBef>
                <a:spcPct val="0"/>
              </a:spcBef>
            </a:pPr>
            <a:r>
              <a:rPr lang="en-US" sz="3126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support clients across the globe, with notable examples including: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372663" y="3888562"/>
            <a:ext cx="2760073" cy="4770648"/>
            <a:chOff x="0" y="0"/>
            <a:chExt cx="3680097" cy="6360864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115491"/>
              <a:ext cx="3680097" cy="5245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 Bold"/>
                  <a:ea typeface="Nunito Sans Regular Bold"/>
                  <a:cs typeface="Nunito Sans Regular Bold"/>
                  <a:sym typeface="Nunito Sans Regular Bold"/>
                </a:rPr>
                <a:t>MIDDLE EAST</a:t>
              </a:r>
            </a:p>
            <a:p>
              <a:pPr algn="l">
                <a:lnSpc>
                  <a:spcPts val="3926"/>
                </a:lnSpc>
              </a:pP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Doha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Dubai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Riyadh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Abu Dhabi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Manama</a:t>
              </a:r>
            </a:p>
            <a:p>
              <a:pPr algn="l">
                <a:lnSpc>
                  <a:spcPts val="3926"/>
                </a:lnSpc>
                <a:spcBef>
                  <a:spcPct val="0"/>
                </a:spcBef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57150"/>
              <a:ext cx="3680097" cy="6677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5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383927" y="3888562"/>
            <a:ext cx="2760073" cy="5704316"/>
            <a:chOff x="0" y="0"/>
            <a:chExt cx="3680097" cy="7605755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1115491"/>
              <a:ext cx="3680097" cy="64902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 Bold"/>
                  <a:ea typeface="Nunito Sans Regular Bold"/>
                  <a:cs typeface="Nunito Sans Regular Bold"/>
                  <a:sym typeface="Nunito Sans Regular Bold"/>
                </a:rPr>
                <a:t>EUROPE</a:t>
              </a:r>
            </a:p>
            <a:p>
              <a:pPr algn="l">
                <a:lnSpc>
                  <a:spcPts val="3926"/>
                </a:lnSpc>
              </a:pP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London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Paris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Luxembourg 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Frankfurt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Brussels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Copenhagen</a:t>
              </a:r>
            </a:p>
            <a:p>
              <a:pPr algn="l">
                <a:lnSpc>
                  <a:spcPts val="3926"/>
                </a:lnSpc>
              </a:pPr>
            </a:p>
            <a:p>
              <a:pPr algn="l">
                <a:lnSpc>
                  <a:spcPts val="3926"/>
                </a:lnSpc>
                <a:spcBef>
                  <a:spcPct val="0"/>
                </a:spcBef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-57150"/>
              <a:ext cx="3680097" cy="6677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5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61398" y="3888562"/>
            <a:ext cx="2760073" cy="4770648"/>
            <a:chOff x="0" y="0"/>
            <a:chExt cx="3680097" cy="6360864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1115491"/>
              <a:ext cx="3680097" cy="52453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 Bold"/>
                  <a:ea typeface="Nunito Sans Regular Bold"/>
                  <a:cs typeface="Nunito Sans Regular Bold"/>
                  <a:sym typeface="Nunito Sans Regular Bold"/>
                </a:rPr>
                <a:t>USA</a:t>
              </a:r>
            </a:p>
            <a:p>
              <a:pPr algn="l">
                <a:lnSpc>
                  <a:spcPts val="3926"/>
                </a:lnSpc>
              </a:pP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New York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Denver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San Francisco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Los Angeles</a:t>
              </a:r>
            </a:p>
            <a:p>
              <a:pPr algn="l">
                <a:lnSpc>
                  <a:spcPts val="3926"/>
                </a:lnSpc>
              </a:pPr>
              <a:r>
                <a:rPr lang="en-US" sz="2804">
                  <a:solidFill>
                    <a:srgbClr val="F8F8F8"/>
                  </a:solidFill>
                  <a:latin typeface="Nunito Sans Regular"/>
                  <a:ea typeface="Nunito Sans Regular"/>
                  <a:cs typeface="Nunito Sans Regular"/>
                  <a:sym typeface="Nunito Sans Regular"/>
                </a:rPr>
                <a:t>Chicago</a:t>
              </a:r>
            </a:p>
            <a:p>
              <a:pPr algn="l">
                <a:lnSpc>
                  <a:spcPts val="3926"/>
                </a:lnSpc>
                <a:spcBef>
                  <a:spcPct val="0"/>
                </a:spcBef>
              </a:pP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-57150"/>
              <a:ext cx="3680097" cy="6677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53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7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0287000"/>
          </a:xfrm>
          <a:custGeom>
            <a:avLst/>
            <a:gdLst/>
            <a:ahLst/>
            <a:cxnLst/>
            <a:rect r="r" b="b" t="t" l="l"/>
            <a:pathLst>
              <a:path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130" t="0" r="-3126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144000" y="1455535"/>
            <a:ext cx="9053012" cy="733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0"/>
              </a:lnSpc>
            </a:pPr>
          </a:p>
          <a:p>
            <a:pPr algn="l" marL="684005" indent="-342002" lvl="1">
              <a:lnSpc>
                <a:spcPts val="4150"/>
              </a:lnSpc>
              <a:buFont typeface="Arial"/>
              <a:buChar char="•"/>
            </a:pPr>
            <a:r>
              <a:rPr lang="en-US" sz="3168" u="non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 Long-standing track record in recruiting for Risk &amp; Compliance positions </a:t>
            </a:r>
          </a:p>
          <a:p>
            <a:pPr algn="l">
              <a:lnSpc>
                <a:spcPts val="4150"/>
              </a:lnSpc>
            </a:pPr>
          </a:p>
          <a:p>
            <a:pPr algn="l" marL="684005" indent="-342003" lvl="1">
              <a:lnSpc>
                <a:spcPts val="4150"/>
              </a:lnSpc>
              <a:buFont typeface="Arial"/>
              <a:buChar char="•"/>
            </a:pPr>
            <a:r>
              <a:rPr lang="en-US" sz="3168" u="non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Trusted by the worlds biggest brands</a:t>
            </a:r>
          </a:p>
          <a:p>
            <a:pPr algn="l">
              <a:lnSpc>
                <a:spcPts val="4150"/>
              </a:lnSpc>
            </a:pPr>
          </a:p>
          <a:p>
            <a:pPr algn="l" marL="684005" indent="-342003" lvl="1">
              <a:lnSpc>
                <a:spcPts val="4150"/>
              </a:lnSpc>
              <a:buFont typeface="Arial"/>
              <a:buChar char="•"/>
            </a:pPr>
            <a:r>
              <a:rPr lang="en-US" sz="3168" u="non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 Access to a Global network of candidates </a:t>
            </a:r>
          </a:p>
          <a:p>
            <a:pPr algn="l">
              <a:lnSpc>
                <a:spcPts val="4150"/>
              </a:lnSpc>
            </a:pPr>
          </a:p>
          <a:p>
            <a:pPr algn="l" marL="684005" indent="-342002" lvl="1">
              <a:lnSpc>
                <a:spcPts val="4150"/>
              </a:lnSpc>
              <a:buFont typeface="Arial"/>
              <a:buChar char="•"/>
            </a:pPr>
            <a:r>
              <a:rPr lang="en-US" sz="3168" u="non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 Knowledge of market trends and availability of talent </a:t>
            </a:r>
          </a:p>
          <a:p>
            <a:pPr algn="l">
              <a:lnSpc>
                <a:spcPts val="4150"/>
              </a:lnSpc>
            </a:pPr>
          </a:p>
          <a:p>
            <a:pPr algn="l" marL="684005" indent="-342003" lvl="1">
              <a:lnSpc>
                <a:spcPts val="4150"/>
              </a:lnSpc>
              <a:buFont typeface="Arial"/>
              <a:buChar char="•"/>
            </a:pPr>
            <a:r>
              <a:rPr lang="en-US" sz="3168" u="non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Ability to provide Permanent or Interim staff for your organisation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722353" y="9191625"/>
            <a:ext cx="743828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06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043261" y="284688"/>
            <a:ext cx="6684921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WHY WORK WITH US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271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47680" y="-66147"/>
            <a:ext cx="8440320" cy="10353147"/>
          </a:xfrm>
          <a:custGeom>
            <a:avLst/>
            <a:gdLst/>
            <a:ahLst/>
            <a:cxnLst/>
            <a:rect r="r" b="b" t="t" l="l"/>
            <a:pathLst>
              <a:path h="10353147" w="8440320">
                <a:moveTo>
                  <a:pt x="0" y="0"/>
                </a:moveTo>
                <a:lnTo>
                  <a:pt x="8440320" y="0"/>
                </a:lnTo>
                <a:lnTo>
                  <a:pt x="8440320" y="10353147"/>
                </a:lnTo>
                <a:lnTo>
                  <a:pt x="0" y="10353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132" t="0" r="-34862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724387" y="9191625"/>
            <a:ext cx="806777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07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0436" y="3561033"/>
            <a:ext cx="9035720" cy="6214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9730" indent="-344865" lvl="1">
              <a:lnSpc>
                <a:spcPts val="4472"/>
              </a:lnSpc>
              <a:buFont typeface="Arial"/>
              <a:buChar char="•"/>
            </a:pPr>
            <a:r>
              <a:rPr lang="en-US" sz="319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We will help you however we can and are solution driven </a:t>
            </a:r>
          </a:p>
          <a:p>
            <a:pPr algn="l">
              <a:lnSpc>
                <a:spcPts val="4472"/>
              </a:lnSpc>
            </a:pPr>
          </a:p>
          <a:p>
            <a:pPr algn="l" marL="689730" indent="-344865" lvl="1">
              <a:lnSpc>
                <a:spcPts val="4472"/>
              </a:lnSpc>
              <a:buFont typeface="Arial"/>
              <a:buChar char="•"/>
            </a:pPr>
            <a:r>
              <a:rPr lang="en-US" sz="319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You will always get an honest answer - it’s the least our clients deserve</a:t>
            </a:r>
          </a:p>
          <a:p>
            <a:pPr algn="l">
              <a:lnSpc>
                <a:spcPts val="4472"/>
              </a:lnSpc>
            </a:pPr>
          </a:p>
          <a:p>
            <a:pPr algn="l" marL="689730" indent="-344865" lvl="1">
              <a:lnSpc>
                <a:spcPts val="4472"/>
              </a:lnSpc>
              <a:buFont typeface="Arial"/>
              <a:buChar char="•"/>
            </a:pPr>
            <a:r>
              <a:rPr lang="en-US" sz="319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Discretion and adherence to your brand values</a:t>
            </a:r>
          </a:p>
          <a:p>
            <a:pPr algn="l">
              <a:lnSpc>
                <a:spcPts val="4472"/>
              </a:lnSpc>
            </a:pPr>
          </a:p>
          <a:p>
            <a:pPr algn="l" marL="689730" indent="-344865" lvl="1">
              <a:lnSpc>
                <a:spcPts val="4472"/>
              </a:lnSpc>
              <a:buFont typeface="Arial"/>
              <a:buChar char="•"/>
            </a:pPr>
            <a:r>
              <a:rPr lang="en-US" sz="319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We are nice people to deal with and believe in working together!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97118" y="618594"/>
            <a:ext cx="6684921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VALUES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23279" y="1789567"/>
            <a:ext cx="8205971" cy="134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26"/>
              </a:lnSpc>
            </a:pPr>
            <a:r>
              <a:rPr lang="en-US" sz="4066">
                <a:solidFill>
                  <a:srgbClr val="FFFFFF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"Acting with Honesty, Sensitivity and Professionalism"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00317" y="694794"/>
            <a:ext cx="9416593" cy="9416593"/>
          </a:xfrm>
          <a:custGeom>
            <a:avLst/>
            <a:gdLst/>
            <a:ahLst/>
            <a:cxnLst/>
            <a:rect r="r" b="b" t="t" l="l"/>
            <a:pathLst>
              <a:path h="9416593" w="9416593">
                <a:moveTo>
                  <a:pt x="0" y="0"/>
                </a:moveTo>
                <a:lnTo>
                  <a:pt x="9416592" y="0"/>
                </a:lnTo>
                <a:lnTo>
                  <a:pt x="9416592" y="9416592"/>
                </a:lnTo>
                <a:lnTo>
                  <a:pt x="0" y="9416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719426" y="9191625"/>
            <a:ext cx="841451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08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34980" y="284688"/>
            <a:ext cx="13018041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WORD FROM OUR MANAGING PARTNERS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000500" y="528431"/>
            <a:ext cx="9758569" cy="9758569"/>
          </a:xfrm>
          <a:custGeom>
            <a:avLst/>
            <a:gdLst/>
            <a:ahLst/>
            <a:cxnLst/>
            <a:rect r="r" b="b" t="t" l="l"/>
            <a:pathLst>
              <a:path h="9758569" w="9758569">
                <a:moveTo>
                  <a:pt x="0" y="0"/>
                </a:moveTo>
                <a:lnTo>
                  <a:pt x="9758569" y="0"/>
                </a:lnTo>
                <a:lnTo>
                  <a:pt x="9758569" y="9758569"/>
                </a:lnTo>
                <a:lnTo>
                  <a:pt x="0" y="9758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750928" y="9191625"/>
            <a:ext cx="724778" cy="583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09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34980" y="284688"/>
            <a:ext cx="13018041" cy="744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  <a:spcBef>
                <a:spcPct val="0"/>
              </a:spcBef>
            </a:pPr>
            <a:r>
              <a:rPr lang="en-US" sz="4400">
                <a:solidFill>
                  <a:srgbClr val="5271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WORD FROM OUR MANAGING PARTNERS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DAGKctY9PTE</dc:identifier>
  <dcterms:modified xsi:type="dcterms:W3CDTF">2011-08-01T06:04:30Z</dcterms:modified>
  <cp:revision>1</cp:revision>
  <dc:title>Middle East Risk Partners Corporate Brochure</dc:title>
</cp:coreProperties>
</file>